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5"/>
  </p:notesMasterIdLst>
  <p:handoutMasterIdLst>
    <p:handoutMasterId r:id="rId6"/>
  </p:handoutMasterIdLst>
  <p:sldIdLst>
    <p:sldId id="296" r:id="rId2"/>
    <p:sldId id="334" r:id="rId3"/>
    <p:sldId id="335" r:id="rId4"/>
  </p:sldIdLst>
  <p:sldSz cx="12192000" cy="6858000"/>
  <p:notesSz cx="6858000" cy="9144000"/>
  <p:embeddedFontLst>
    <p:embeddedFont>
      <p:font typeface="Cambria Math" panose="02040503050406030204" pitchFamily="18" charset="0"/>
      <p:regular r:id="rId7"/>
    </p:embeddedFont>
    <p:embeddedFont>
      <p:font typeface="Open Sans" panose="020B0606030504020204" pitchFamily="34" charset="0"/>
      <p:regular r:id="rId8"/>
      <p:bold r:id="rId9"/>
      <p:italic r:id="rId10"/>
      <p:boldItalic r:id="rId11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 starts here" id="{D91D452A-E3E0-4344-8040-7987665A8477}">
          <p14:sldIdLst>
            <p14:sldId id="296"/>
          </p14:sldIdLst>
        </p14:section>
        <p14:section name="Page Elements" id="{9B15DDF1-0A1C-4450-A2F2-FA4F67CF33BE}">
          <p14:sldIdLst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18C"/>
    <a:srgbClr val="CD1719"/>
    <a:srgbClr val="DE2526"/>
    <a:srgbClr val="951B81"/>
    <a:srgbClr val="59358C"/>
    <a:srgbClr val="FFFFFF"/>
    <a:srgbClr val="0069B4"/>
    <a:srgbClr val="F2F2F2"/>
    <a:srgbClr val="000000"/>
    <a:srgbClr val="13A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505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30.07.2024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30.07.2024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whi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7901"/>
            <a:ext cx="1468046" cy="548987"/>
          </a:xfrm>
          <a:prstGeom prst="rect">
            <a:avLst/>
          </a:prstGeom>
        </p:spPr>
      </p:pic>
      <p:pic>
        <p:nvPicPr>
          <p:cNvPr id="12" name="Grafik 1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1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4099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Last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764165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in large </a:t>
            </a:r>
            <a:r>
              <a:rPr lang="de-DE" dirty="0" err="1"/>
              <a:t>letters</a:t>
            </a:r>
            <a:r>
              <a:rPr lang="de-DE" dirty="0"/>
              <a:t> must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4626266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Context of the presentation (or type of the work)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4336123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Computer Graphics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endParaRPr lang="de-DE" dirty="0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28245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17501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de-DE" dirty="0"/>
              <a:t>Place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//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 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2" y="346076"/>
            <a:ext cx="10580687" cy="50958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4099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Last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764165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in large </a:t>
            </a:r>
            <a:r>
              <a:rPr lang="de-DE" dirty="0" err="1"/>
              <a:t>letters</a:t>
            </a:r>
            <a:r>
              <a:rPr lang="de-DE" dirty="0"/>
              <a:t> must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4626266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Context of the presentation (or type of the work)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4299254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Computer Graphics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endParaRPr lang="de-DE" dirty="0"/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28245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17501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de-DE" dirty="0"/>
              <a:t>Place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// </a:t>
            </a:r>
            <a:r>
              <a:rPr lang="de-DE" dirty="0" err="1"/>
              <a:t>date</a:t>
            </a:r>
            <a:endParaRPr lang="de-DE" dirty="0"/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whi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50053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Last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873220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in large </a:t>
            </a:r>
            <a:r>
              <a:rPr lang="de-DE" dirty="0" err="1"/>
              <a:t>letters</a:t>
            </a:r>
            <a:r>
              <a:rPr lang="de-DE" dirty="0"/>
              <a:t> must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473532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Context of the presentation (or type of the work)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4445178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Computer Graphics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endParaRPr lang="de-DE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937300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326556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Place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// </a:t>
            </a:r>
            <a:r>
              <a:rPr lang="de-DE" dirty="0" err="1"/>
              <a:t>date</a:t>
            </a:r>
            <a:endParaRPr lang="de-DE" dirty="0"/>
          </a:p>
        </p:txBody>
      </p:sp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18" name="Grafik 17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656" y="5692069"/>
            <a:ext cx="2343879" cy="5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pla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1077"/>
            <a:ext cx="1468046" cy="548987"/>
          </a:xfrm>
          <a:prstGeom prst="rect">
            <a:avLst/>
          </a:prstGeom>
        </p:spPr>
      </p:pic>
      <p:pic>
        <p:nvPicPr>
          <p:cNvPr id="17" name="Grafik 16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 intermediate/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2600071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Chapter title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496424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 baseline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für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one column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1 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title </a:t>
            </a:r>
            <a:br>
              <a:rPr lang="de-DE" dirty="0"/>
            </a:b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Standard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20pt)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(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, 18pt)</a:t>
            </a:r>
          </a:p>
          <a:p>
            <a:pPr lvl="2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(18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(16pt)</a:t>
            </a:r>
          </a:p>
          <a:p>
            <a:pPr lvl="4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5 (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)</a:t>
            </a:r>
          </a:p>
          <a:p>
            <a:pPr lvl="6"/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6</a:t>
            </a:r>
          </a:p>
          <a:p>
            <a:pPr lvl="7"/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7</a:t>
            </a:r>
          </a:p>
          <a:p>
            <a:pPr lvl="8"/>
            <a:r>
              <a:rPr lang="de-DE" dirty="0" err="1"/>
              <a:t>Indent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8 (</a:t>
            </a:r>
            <a:r>
              <a:rPr lang="de-DE" dirty="0" err="1"/>
              <a:t>probably</a:t>
            </a:r>
            <a:r>
              <a:rPr lang="de-DE" dirty="0"/>
              <a:t> not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…)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458689"/>
            <a:ext cx="4485005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Key </a:t>
            </a:r>
            <a:r>
              <a:rPr lang="de-DE" sz="800" dirty="0" err="1">
                <a:solidFill>
                  <a:schemeClr val="tx2"/>
                </a:solidFill>
              </a:rPr>
              <a:t>Concepts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of</a:t>
            </a:r>
            <a:r>
              <a:rPr lang="de-DE" sz="800" dirty="0">
                <a:solidFill>
                  <a:schemeClr val="tx2"/>
                </a:solidFill>
              </a:rPr>
              <a:t> Experimental Physics Master Tutorial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048"/>
            <a:ext cx="1116268" cy="324000"/>
          </a:xfrm>
          <a:prstGeom prst="rect">
            <a:avLst/>
          </a:prstGeom>
        </p:spPr>
      </p:pic>
      <p:pic>
        <p:nvPicPr>
          <p:cNvPr id="13" name="Grafik 1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30" y="6340245"/>
            <a:ext cx="97221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5" r:id="rId2"/>
    <p:sldLayoutId id="2147483908" r:id="rId3"/>
    <p:sldLayoutId id="2147483893" r:id="rId4"/>
    <p:sldLayoutId id="2147483895" r:id="rId5"/>
    <p:sldLayoutId id="2147483894" r:id="rId6"/>
    <p:sldLayoutId id="2147483897" r:id="rId7"/>
    <p:sldLayoutId id="2147483913" r:id="rId8"/>
    <p:sldLayoutId id="2147483918" r:id="rId9"/>
    <p:sldLayoutId id="2147483902" r:id="rId10"/>
  </p:sldLayoutIdLst>
  <p:hf sldNum="0" hdr="0" dt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2000" b="1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baseline="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4797404" cy="492443"/>
          </a:xfrm>
        </p:spPr>
        <p:txBody>
          <a:bodyPr/>
          <a:lstStyle/>
          <a:p>
            <a:r>
              <a:rPr lang="en-US" altLang="zh-CN" dirty="0"/>
              <a:t>Esteban Aguirre García</a:t>
            </a:r>
          </a:p>
          <a:p>
            <a:r>
              <a:rPr lang="en-US" altLang="zh-CN" dirty="0"/>
              <a:t>esteban.aguirre-garcia@mailbox.tu-dresden.de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322752" cy="492443"/>
          </a:xfrm>
        </p:spPr>
        <p:txBody>
          <a:bodyPr/>
          <a:lstStyle/>
          <a:p>
            <a:r>
              <a:rPr lang="es-MX" altLang="zh-CN" dirty="0"/>
              <a:t>Car </a:t>
            </a:r>
            <a:r>
              <a:rPr lang="es-MX" altLang="zh-CN" dirty="0" err="1"/>
              <a:t>Pooling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7027565" cy="492443"/>
          </a:xfrm>
        </p:spPr>
        <p:txBody>
          <a:bodyPr/>
          <a:lstStyle/>
          <a:p>
            <a:r>
              <a:rPr lang="en-US" altLang="zh-CN" i="1" dirty="0"/>
              <a:t>Collective Dynamics of Human Mobility</a:t>
            </a:r>
            <a:endParaRPr lang="de-DE" i="1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2938305" cy="692497"/>
          </a:xfrm>
        </p:spPr>
        <p:txBody>
          <a:bodyPr/>
          <a:lstStyle/>
          <a:p>
            <a:r>
              <a:rPr lang="de-DE" dirty="0"/>
              <a:t>Summer Semester 2024 </a:t>
            </a:r>
          </a:p>
          <a:p>
            <a:r>
              <a:rPr lang="de-DE" dirty="0"/>
              <a:t>K0200-XColDMV PHY</a:t>
            </a:r>
          </a:p>
        </p:txBody>
      </p:sp>
    </p:spTree>
    <p:extLst>
      <p:ext uri="{BB962C8B-B14F-4D97-AF65-F5344CB8AC3E}">
        <p14:creationId xmlns:p14="http://schemas.microsoft.com/office/powerpoint/2010/main" val="3181036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512CCF5-253E-705C-BE13-85B8970889A3}"/>
              </a:ext>
            </a:extLst>
          </p:cNvPr>
          <p:cNvSpPr txBox="1">
            <a:spLocks/>
          </p:cNvSpPr>
          <p:nvPr/>
        </p:nvSpPr>
        <p:spPr>
          <a:xfrm>
            <a:off x="781406" y="738175"/>
            <a:ext cx="10915598" cy="25554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8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Char char="—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  <a:defRPr/>
            </a:pPr>
            <a:endParaRPr lang="en-US" altLang="zh-CN" dirty="0">
              <a:solidFill>
                <a:srgbClr val="00305D"/>
              </a:solidFill>
              <a:latin typeface="Open Sans"/>
            </a:endParaRPr>
          </a:p>
          <a:p>
            <a:pPr marL="342900" indent="-342900">
              <a:buFontTx/>
              <a:buChar char="-"/>
              <a:defRPr/>
            </a:pPr>
            <a:endParaRPr lang="en-US" altLang="zh-CN" dirty="0">
              <a:solidFill>
                <a:srgbClr val="00305D"/>
              </a:solidFill>
              <a:latin typeface="Open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A2C75CD-7C74-DB34-C5A2-34B3B4D3DFF6}"/>
                  </a:ext>
                </a:extLst>
              </p:cNvPr>
              <p:cNvSpPr txBox="1"/>
              <p:nvPr/>
            </p:nvSpPr>
            <p:spPr>
              <a:xfrm>
                <a:off x="1050218" y="4129129"/>
                <a:ext cx="3901625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We </a:t>
                </a:r>
                <a:r>
                  <a:rPr lang="es-MX" dirty="0" err="1"/>
                  <a:t>adopt</a:t>
                </a:r>
                <a:r>
                  <a:rPr lang="es-MX" dirty="0"/>
                  <a:t> a </a:t>
                </a:r>
                <a:r>
                  <a:rPr lang="es-MX" dirty="0" err="1"/>
                  <a:t>model</a:t>
                </a:r>
                <a:r>
                  <a:rPr lang="es-MX" dirty="0"/>
                  <a:t> </a:t>
                </a:r>
                <a:r>
                  <a:rPr lang="es-MX" dirty="0" err="1"/>
                  <a:t>of</a:t>
                </a:r>
                <a:r>
                  <a:rPr lang="es-MX" dirty="0"/>
                  <a:t> a </a:t>
                </a:r>
                <a:r>
                  <a:rPr lang="es-MX" dirty="0" err="1"/>
                  <a:t>unit</a:t>
                </a:r>
                <a:r>
                  <a:rPr lang="es-MX" dirty="0"/>
                  <a:t> </a:t>
                </a:r>
                <a:r>
                  <a:rPr lang="es-MX" dirty="0" err="1"/>
                  <a:t>circle</a:t>
                </a:r>
                <a:r>
                  <a:rPr lang="es-MX" dirty="0"/>
                  <a:t>, </a:t>
                </a:r>
                <a:r>
                  <a:rPr lang="es-MX" dirty="0" err="1"/>
                  <a:t>with</a:t>
                </a:r>
                <a:r>
                  <a:rPr lang="es-MX" dirty="0"/>
                  <a:t> N = 360posible </a:t>
                </a:r>
                <a:r>
                  <a:rPr lang="es-MX" dirty="0" err="1"/>
                  <a:t>sharing</a:t>
                </a:r>
                <a:r>
                  <a:rPr lang="es-MX" dirty="0"/>
                  <a:t> </a:t>
                </a:r>
                <a:r>
                  <a:rPr lang="es-MX" dirty="0" err="1"/>
                  <a:t>locations</a:t>
                </a:r>
                <a:r>
                  <a:rPr lang="es-MX" dirty="0"/>
                  <a:t>, </a:t>
                </a:r>
                <a:r>
                  <a:rPr lang="es-MX" dirty="0" err="1"/>
                  <a:t>where</a:t>
                </a:r>
                <a:r>
                  <a:rPr lang="es-MX" dirty="0"/>
                  <a:t> </a:t>
                </a:r>
                <a:r>
                  <a:rPr lang="es-MX" dirty="0" err="1"/>
                  <a:t>the</a:t>
                </a:r>
                <a:r>
                  <a:rPr lang="es-MX" dirty="0"/>
                  <a:t> </a:t>
                </a:r>
                <a:r>
                  <a:rPr lang="es-MX" dirty="0" err="1"/>
                  <a:t>probablity</a:t>
                </a:r>
                <a:r>
                  <a:rPr lang="es-MX" dirty="0"/>
                  <a:t> </a:t>
                </a:r>
                <a:r>
                  <a:rPr lang="es-MX" dirty="0" err="1"/>
                  <a:t>of</a:t>
                </a:r>
                <a:r>
                  <a:rPr lang="es-MX" dirty="0"/>
                  <a:t> </a:t>
                </a:r>
                <a:r>
                  <a:rPr lang="es-MX" dirty="0" err="1"/>
                  <a:t>sharing</a:t>
                </a:r>
                <a:r>
                  <a:rPr lang="es-MX" dirty="0"/>
                  <a:t> a </a:t>
                </a:r>
                <a:r>
                  <a:rPr lang="es-MX" dirty="0" err="1"/>
                  <a:t>ride</a:t>
                </a:r>
                <a:r>
                  <a:rPr lang="es-MX" dirty="0"/>
                  <a:t> </a:t>
                </a:r>
                <a:r>
                  <a:rPr lang="es-MX" dirty="0" err="1"/>
                  <a:t>is</a:t>
                </a:r>
                <a:r>
                  <a:rPr lang="es-MX" dirty="0"/>
                  <a:t> </a:t>
                </a:r>
                <a:r>
                  <a:rPr lang="es-MX" dirty="0" err="1"/>
                  <a:t>dependant</a:t>
                </a:r>
                <a:r>
                  <a:rPr lang="es-MX" dirty="0"/>
                  <a:t> </a:t>
                </a:r>
                <a:r>
                  <a:rPr lang="es-MX" dirty="0" err="1"/>
                  <a:t>on</a:t>
                </a:r>
                <a:r>
                  <a:rPr lang="es-MX" dirty="0"/>
                  <a:t> </a:t>
                </a:r>
                <a:r>
                  <a:rPr lang="es-MX" dirty="0" err="1"/>
                  <a:t>the</a:t>
                </a:r>
                <a:r>
                  <a:rPr lang="es-MX" dirty="0"/>
                  <a:t>  angle, </a:t>
                </a:r>
                <a:r>
                  <a:rPr lang="es-MX" dirty="0" err="1"/>
                  <a:t>that</a:t>
                </a:r>
                <a:r>
                  <a:rPr lang="es-MX" dirty="0"/>
                  <a:t> </a:t>
                </a:r>
                <a:r>
                  <a:rPr lang="es-MX" dirty="0" err="1"/>
                  <a:t>is</a:t>
                </a:r>
                <a:r>
                  <a:rPr lang="es-MX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𝑠h𝑎𝑟𝑒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𝑠h𝑎𝑟𝑒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A2C75CD-7C74-DB34-C5A2-34B3B4D3D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18" y="4129129"/>
                <a:ext cx="3901625" cy="1588127"/>
              </a:xfrm>
              <a:prstGeom prst="rect">
                <a:avLst/>
              </a:prstGeom>
              <a:blipFill>
                <a:blip r:embed="rId2"/>
                <a:stretch>
                  <a:fillRect l="-938" t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512681D-4BDC-06FF-759A-A77B2FF07D98}"/>
                  </a:ext>
                </a:extLst>
              </p:cNvPr>
              <p:cNvSpPr txBox="1"/>
              <p:nvPr/>
            </p:nvSpPr>
            <p:spPr>
              <a:xfrm>
                <a:off x="5298758" y="4129129"/>
                <a:ext cx="5963292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each possible location,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𝑠h𝑎𝑟𝑒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a uniform random variable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0.5,ℇ</m:t>
                          </m:r>
                        </m:e>
                      </m:d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</m:oMath>
                </a14:m>
                <a:r>
                  <a:rPr lang="en-US" dirty="0"/>
                  <a:t>=0.08</a:t>
                </a:r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512681D-4BDC-06FF-759A-A77B2FF0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58" y="4129129"/>
                <a:ext cx="5963292" cy="1338828"/>
              </a:xfrm>
              <a:prstGeom prst="rect">
                <a:avLst/>
              </a:prstGeom>
              <a:blipFill>
                <a:blip r:embed="rId3"/>
                <a:stretch>
                  <a:fillRect l="-613" t="-1364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brir llave 13">
            <a:extLst>
              <a:ext uri="{FF2B5EF4-FFF2-40B4-BE49-F238E27FC236}">
                <a16:creationId xmlns:a16="http://schemas.microsoft.com/office/drawing/2014/main" id="{8972E12F-6D2D-47E5-381F-51384270105E}"/>
              </a:ext>
            </a:extLst>
          </p:cNvPr>
          <p:cNvSpPr/>
          <p:nvPr/>
        </p:nvSpPr>
        <p:spPr>
          <a:xfrm>
            <a:off x="8096621" y="738175"/>
            <a:ext cx="540432" cy="2163645"/>
          </a:xfrm>
          <a:prstGeom prst="leftBrace">
            <a:avLst>
              <a:gd name="adj1" fmla="val 111926"/>
              <a:gd name="adj2" fmla="val 267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05862FD-67AB-34C7-F9CE-CBA442ACD101}"/>
                  </a:ext>
                </a:extLst>
              </p:cNvPr>
              <p:cNvSpPr txBox="1"/>
              <p:nvPr/>
            </p:nvSpPr>
            <p:spPr>
              <a:xfrm>
                <a:off x="8929397" y="1017504"/>
                <a:ext cx="2332653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err="1"/>
                  <a:t>The</a:t>
                </a:r>
                <a:r>
                  <a:rPr lang="es-MX" dirty="0"/>
                  <a:t> </a:t>
                </a:r>
                <a:r>
                  <a:rPr lang="es-MX" dirty="0" err="1"/>
                  <a:t>expected</a:t>
                </a:r>
                <a:r>
                  <a:rPr lang="es-MX" dirty="0"/>
                  <a:t> </a:t>
                </a:r>
                <a:r>
                  <a:rPr lang="es-MX" dirty="0" err="1"/>
                  <a:t>utility</a:t>
                </a:r>
                <a:r>
                  <a:rPr lang="es-MX" dirty="0"/>
                  <a:t> </a:t>
                </a:r>
                <a:r>
                  <a:rPr lang="es-MX" dirty="0" err="1"/>
                  <a:t>is</a:t>
                </a:r>
                <a:r>
                  <a:rPr lang="es-MX" dirty="0"/>
                  <a:t> </a:t>
                </a:r>
                <a:r>
                  <a:rPr lang="es-MX" dirty="0" err="1"/>
                  <a:t>then</a:t>
                </a:r>
                <a:r>
                  <a:rPr lang="es-MX" dirty="0"/>
                  <a:t> </a:t>
                </a:r>
                <a:r>
                  <a:rPr lang="es-MX" dirty="0" err="1"/>
                  <a:t>modeled</a:t>
                </a:r>
                <a:r>
                  <a:rPr lang="es-MX" dirty="0"/>
                  <a:t> as a </a:t>
                </a:r>
                <a:r>
                  <a:rPr lang="es-MX" dirty="0" err="1"/>
                  <a:t>function</a:t>
                </a:r>
                <a:r>
                  <a:rPr lang="es-MX" dirty="0"/>
                  <a:t> </a:t>
                </a:r>
                <a:r>
                  <a:rPr lang="es-MX" dirty="0" err="1"/>
                  <a:t>of</a:t>
                </a:r>
                <a:r>
                  <a:rPr lang="es-MX" dirty="0"/>
                  <a:t> </a:t>
                </a:r>
                <a:r>
                  <a:rPr lang="es-MX" dirty="0" err="1"/>
                  <a:t>the</a:t>
                </a:r>
                <a:r>
                  <a:rPr lang="es-MX" dirty="0"/>
                  <a:t> </a:t>
                </a:r>
                <a:r>
                  <a:rPr lang="es-MX" dirty="0" err="1"/>
                  <a:t>cost</a:t>
                </a:r>
                <a:r>
                  <a:rPr lang="es-MX" dirty="0"/>
                  <a:t> </a:t>
                </a:r>
                <a:r>
                  <a:rPr lang="es-MX" dirty="0" err="1"/>
                  <a:t>of</a:t>
                </a:r>
                <a:r>
                  <a:rPr lang="es-MX" dirty="0"/>
                  <a:t> </a:t>
                </a:r>
                <a:r>
                  <a:rPr lang="es-MX" dirty="0" err="1"/>
                  <a:t>sharing</a:t>
                </a:r>
                <a:r>
                  <a:rPr lang="es-MX" dirty="0"/>
                  <a:t>, </a:t>
                </a:r>
                <a:r>
                  <a:rPr lang="es-MX" dirty="0" err="1"/>
                  <a:t>wheighted</a:t>
                </a:r>
                <a:r>
                  <a:rPr lang="es-MX" dirty="0"/>
                  <a:t> </a:t>
                </a:r>
                <a:r>
                  <a:rPr lang="es-MX" dirty="0" err="1"/>
                  <a:t>by</a:t>
                </a:r>
                <a:r>
                  <a:rPr lang="es-MX" dirty="0"/>
                  <a:t> a </a:t>
                </a:r>
                <a:r>
                  <a:rPr lang="es-MX" dirty="0" err="1"/>
                  <a:t>parameter</a:t>
                </a:r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05862FD-67AB-34C7-F9CE-CBA442ACD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97" y="1017504"/>
                <a:ext cx="2332653" cy="1338828"/>
              </a:xfrm>
              <a:prstGeom prst="rect">
                <a:avLst/>
              </a:prstGeom>
              <a:blipFill>
                <a:blip r:embed="rId4"/>
                <a:stretch>
                  <a:fillRect l="-1571" t="-1364" r="-52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brir llave 15">
            <a:extLst>
              <a:ext uri="{FF2B5EF4-FFF2-40B4-BE49-F238E27FC236}">
                <a16:creationId xmlns:a16="http://schemas.microsoft.com/office/drawing/2014/main" id="{6BA0938C-2259-7B57-07FD-BF92C645B4BD}"/>
              </a:ext>
            </a:extLst>
          </p:cNvPr>
          <p:cNvSpPr/>
          <p:nvPr/>
        </p:nvSpPr>
        <p:spPr>
          <a:xfrm rot="5400000">
            <a:off x="5317917" y="-946280"/>
            <a:ext cx="406944" cy="9148668"/>
          </a:xfrm>
          <a:prstGeom prst="leftBrace">
            <a:avLst>
              <a:gd name="adj1" fmla="val 207788"/>
              <a:gd name="adj2" fmla="val 820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CE77F32-BDCC-6599-BC4B-7EFA3B2B8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9" y="583034"/>
            <a:ext cx="7315215" cy="274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92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58D4FE7-BC3D-58BC-2E0D-1C45E55F31D8}"/>
              </a:ext>
            </a:extLst>
          </p:cNvPr>
          <p:cNvSpPr txBox="1"/>
          <p:nvPr/>
        </p:nvSpPr>
        <p:spPr>
          <a:xfrm>
            <a:off x="8378890" y="2489352"/>
            <a:ext cx="242595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consider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propagator</a:t>
            </a:r>
            <a:r>
              <a:rPr lang="es-MX" dirty="0"/>
              <a:t> </a:t>
            </a:r>
            <a:r>
              <a:rPr lang="es-MX" dirty="0" err="1"/>
              <a:t>equation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different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beta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obtain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evolution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utilities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sharing</a:t>
            </a:r>
            <a:endParaRPr lang="en-US" dirty="0"/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E90D3FAC-9ED6-576E-36E0-AFB78E06E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739840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3910"/>
      </p:ext>
    </p:extLst>
  </p:cSld>
  <p:clrMapOvr>
    <a:masterClrMapping/>
  </p:clrMapOvr>
</p:sld>
</file>

<file path=ppt/theme/theme1.xml><?xml version="1.0" encoding="utf-8"?>
<a:theme xmlns:a="http://schemas.openxmlformats.org/drawingml/2006/main" name="TUD slide modified for CGV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gv-slides-template-2022  -  已修复" id="{37E1BC5E-FC47-47A5-983F-DD685C3D14A5}" vid="{DACA3035-F447-4AE0-B84D-3D5A64B8ED34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Experimental Physics Master Tutorials</Template>
  <TotalTime>6192</TotalTime>
  <Words>123</Words>
  <Application>Microsoft Office PowerPoint</Application>
  <PresentationFormat>Panorámica</PresentationFormat>
  <Paragraphs>15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0" baseType="lpstr">
      <vt:lpstr>Wingdings</vt:lpstr>
      <vt:lpstr>Open Sans</vt:lpstr>
      <vt:lpstr>Symbol</vt:lpstr>
      <vt:lpstr>Cambria Math</vt:lpstr>
      <vt:lpstr>Arial</vt:lpstr>
      <vt:lpstr>Calibri</vt:lpstr>
      <vt:lpstr>TUD slide modified for CGV</vt:lpstr>
      <vt:lpstr>Car Pooling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Physics Master Tutorial 1</dc:title>
  <dc:subject>Präsentationsvorlage</dc:subject>
  <dc:creator>Chen Wei</dc:creator>
  <cp:lastModifiedBy>ESTEBAN AGUIRRE GARCIA</cp:lastModifiedBy>
  <cp:revision>88</cp:revision>
  <dcterms:created xsi:type="dcterms:W3CDTF">2024-04-21T08:29:55Z</dcterms:created>
  <dcterms:modified xsi:type="dcterms:W3CDTF">2024-07-30T11:53:06Z</dcterms:modified>
</cp:coreProperties>
</file>